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2"/>
  </p:notesMasterIdLst>
  <p:sldIdLst>
    <p:sldId id="256" r:id="rId5"/>
    <p:sldId id="258" r:id="rId6"/>
    <p:sldId id="271" r:id="rId7"/>
    <p:sldId id="295" r:id="rId8"/>
    <p:sldId id="293" r:id="rId9"/>
    <p:sldId id="260" r:id="rId10"/>
    <p:sldId id="265" r:id="rId11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096" autoAdjust="0"/>
  </p:normalViewPr>
  <p:slideViewPr>
    <p:cSldViewPr snapToGrid="0">
      <p:cViewPr varScale="1">
        <p:scale>
          <a:sx n="93" d="100"/>
          <a:sy n="93" d="100"/>
        </p:scale>
        <p:origin x="65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Wall Following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pic>
        <p:nvPicPr>
          <p:cNvPr id="9" name="Picture 8" descr="A picture containing text, computer, vector graphics, worktable&#10;&#10;Description automatically generated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8" y="806362"/>
            <a:ext cx="45720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120CD-B861-6B8E-A363-831C3AE14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12" y="356126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580747" y="1668414"/>
            <a:ext cx="3806685" cy="3049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ranging measurement [0]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Left [</a:t>
            </a:r>
            <a:r>
              <a:rPr lang="en-US" i="0" dirty="0">
                <a:solidFill>
                  <a:srgbClr val="00B050"/>
                </a:solidFill>
                <a:effectLst/>
              </a:rPr>
              <a:t>75:105</a:t>
            </a:r>
            <a:r>
              <a:rPr lang="en-IN" i="0" dirty="0">
                <a:solidFill>
                  <a:srgbClr val="00B050"/>
                </a:solidFill>
                <a:effectLst/>
              </a:rPr>
              <a:t>] </a:t>
            </a:r>
            <a:r>
              <a:rPr lang="en-IN" i="0" dirty="0">
                <a:effectLst/>
              </a:rPr>
              <a:t>and </a:t>
            </a:r>
            <a:r>
              <a:rPr lang="en-IN" i="0" dirty="0">
                <a:solidFill>
                  <a:srgbClr val="00B0F0"/>
                </a:solidFill>
                <a:effectLst/>
              </a:rPr>
              <a:t>right [</a:t>
            </a:r>
            <a:r>
              <a:rPr lang="en-US" i="0" dirty="0">
                <a:solidFill>
                  <a:srgbClr val="00B0F0"/>
                </a:solidFill>
                <a:effectLst/>
              </a:rPr>
              <a:t>255:285</a:t>
            </a:r>
            <a:r>
              <a:rPr lang="en-IN" i="0" dirty="0">
                <a:solidFill>
                  <a:srgbClr val="00B0F0"/>
                </a:solidFill>
                <a:effectLst/>
              </a:rPr>
              <a:t>] </a:t>
            </a:r>
            <a:r>
              <a:rPr lang="en-IN" i="0" dirty="0">
                <a:effectLst/>
              </a:rPr>
              <a:t>laser scan sectors</a:t>
            </a:r>
            <a:endParaRPr lang="en-IN" dirty="0"/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i="0" dirty="0">
                <a:effectLst/>
              </a:rPr>
              <a:t>Adaptive cruise control based on frontal range</a:t>
            </a:r>
          </a:p>
          <a:p>
            <a:pPr lvl="1"/>
            <a:r>
              <a:rPr lang="en-IN" dirty="0"/>
              <a:t>Cross-track error based on mean of left and right sectors</a:t>
            </a:r>
          </a:p>
          <a:p>
            <a:pPr lvl="1"/>
            <a:r>
              <a:rPr lang="en-IN" dirty="0"/>
              <a:t>Safety (inf range, actuation limits)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IN" dirty="0"/>
              <a:t>Different FOV and orientation of laser scan sectors</a:t>
            </a:r>
          </a:p>
          <a:p>
            <a:pPr lvl="1"/>
            <a:r>
              <a:rPr lang="en-IN" i="0" dirty="0">
                <a:effectLst/>
              </a:rPr>
              <a:t>CTE based on min, max, </a:t>
            </a:r>
            <a:r>
              <a:rPr lang="en-IN" i="0" dirty="0">
                <a:solidFill>
                  <a:srgbClr val="F16122"/>
                </a:solidFill>
                <a:effectLst/>
              </a:rPr>
              <a:t>mean</a:t>
            </a:r>
            <a:r>
              <a:rPr lang="en-IN" i="0" dirty="0">
                <a:effectLst/>
              </a:rPr>
              <a:t>, wt. mean of sectors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0FCFFC-4841-9E9E-AEAA-4B68FF11F121}"/>
              </a:ext>
            </a:extLst>
          </p:cNvPr>
          <p:cNvCxnSpPr/>
          <p:nvPr/>
        </p:nvCxnSpPr>
        <p:spPr>
          <a:xfrm flipV="1">
            <a:off x="9430173" y="1123846"/>
            <a:ext cx="0" cy="2176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erge 14">
            <a:extLst>
              <a:ext uri="{FF2B5EF4-FFF2-40B4-BE49-F238E27FC236}">
                <a16:creationId xmlns:a16="http://schemas.microsoft.com/office/drawing/2014/main" id="{140F3218-1A3C-95CE-1A3D-31E9D971BD7A}"/>
              </a:ext>
            </a:extLst>
          </p:cNvPr>
          <p:cNvSpPr/>
          <p:nvPr/>
        </p:nvSpPr>
        <p:spPr>
          <a:xfrm rot="5400000">
            <a:off x="9470206" y="2147756"/>
            <a:ext cx="2225040" cy="2305106"/>
          </a:xfrm>
          <a:prstGeom prst="flowChartMerge">
            <a:avLst/>
          </a:prstGeom>
          <a:solidFill>
            <a:srgbClr val="00B0F0">
              <a:alpha val="50196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erge 15">
            <a:extLst>
              <a:ext uri="{FF2B5EF4-FFF2-40B4-BE49-F238E27FC236}">
                <a16:creationId xmlns:a16="http://schemas.microsoft.com/office/drawing/2014/main" id="{7F0E03EA-0A33-5AF8-FCFB-5F4DB4AF331D}"/>
              </a:ext>
            </a:extLst>
          </p:cNvPr>
          <p:cNvSpPr/>
          <p:nvPr/>
        </p:nvSpPr>
        <p:spPr>
          <a:xfrm rot="16200000">
            <a:off x="7174687" y="2147756"/>
            <a:ext cx="2225040" cy="2305106"/>
          </a:xfrm>
          <a:prstGeom prst="flowChartMerge">
            <a:avLst/>
          </a:prstGeom>
          <a:solidFill>
            <a:srgbClr val="92D050">
              <a:alpha val="5019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/>
              <p:nvPr/>
            </p:nvSpPr>
            <p:spPr>
              <a:xfrm>
                <a:off x="6705622" y="3161809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22" y="3161809"/>
                <a:ext cx="411972" cy="276999"/>
              </a:xfrm>
              <a:prstGeom prst="rect">
                <a:avLst/>
              </a:prstGeom>
              <a:blipFill>
                <a:blip r:embed="rId3"/>
                <a:stretch>
                  <a:fillRect l="-10294" r="-117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/>
              <p:nvPr/>
            </p:nvSpPr>
            <p:spPr>
              <a:xfrm>
                <a:off x="11748103" y="3160469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103" y="3160469"/>
                <a:ext cx="411972" cy="276999"/>
              </a:xfrm>
              <a:prstGeom prst="rect">
                <a:avLst/>
              </a:prstGeom>
              <a:blipFill>
                <a:blip r:embed="rId4"/>
                <a:stretch>
                  <a:fillRect l="-10294" r="-1176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015E8-44DA-A928-6762-643AE984947D}"/>
                  </a:ext>
                </a:extLst>
              </p:cNvPr>
              <p:cNvSpPr txBox="1"/>
              <p:nvPr/>
            </p:nvSpPr>
            <p:spPr>
              <a:xfrm>
                <a:off x="9288307" y="825803"/>
                <a:ext cx="28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015E8-44DA-A928-6762-643AE9849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307" y="825803"/>
                <a:ext cx="283732" cy="276999"/>
              </a:xfrm>
              <a:prstGeom prst="rect">
                <a:avLst/>
              </a:prstGeom>
              <a:blipFill>
                <a:blip r:embed="rId5"/>
                <a:stretch>
                  <a:fillRect l="-17391" r="-173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9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computer, vector graphics, worktable&#10;&#10;Description automatically generated">
            <a:extLst>
              <a:ext uri="{FF2B5EF4-FFF2-40B4-BE49-F238E27FC236}">
                <a16:creationId xmlns:a16="http://schemas.microsoft.com/office/drawing/2014/main" id="{EE5E32BF-1560-F902-3E22-B86DE6F1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645" y="1854694"/>
            <a:ext cx="4572000" cy="257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ranging measurement [0]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Left [</a:t>
            </a:r>
            <a:r>
              <a:rPr lang="en-US" i="0" dirty="0">
                <a:solidFill>
                  <a:srgbClr val="00B050"/>
                </a:solidFill>
                <a:effectLst/>
              </a:rPr>
              <a:t>75:105</a:t>
            </a:r>
            <a:r>
              <a:rPr lang="en-IN" i="0" dirty="0">
                <a:solidFill>
                  <a:srgbClr val="00B050"/>
                </a:solidFill>
                <a:effectLst/>
              </a:rPr>
              <a:t>] </a:t>
            </a:r>
            <a:r>
              <a:rPr lang="en-IN" i="0" dirty="0">
                <a:effectLst/>
              </a:rPr>
              <a:t>and </a:t>
            </a:r>
            <a:r>
              <a:rPr lang="en-IN" i="0" dirty="0">
                <a:solidFill>
                  <a:srgbClr val="00B0F0"/>
                </a:solidFill>
                <a:effectLst/>
              </a:rPr>
              <a:t>right [</a:t>
            </a:r>
            <a:r>
              <a:rPr lang="en-US" i="0" dirty="0">
                <a:solidFill>
                  <a:srgbClr val="00B0F0"/>
                </a:solidFill>
                <a:effectLst/>
              </a:rPr>
              <a:t>255:285</a:t>
            </a:r>
            <a:r>
              <a:rPr lang="en-IN" i="0" dirty="0">
                <a:solidFill>
                  <a:srgbClr val="00B0F0"/>
                </a:solidFill>
                <a:effectLst/>
              </a:rPr>
              <a:t>] </a:t>
            </a:r>
            <a:r>
              <a:rPr lang="en-IN" i="0" dirty="0">
                <a:effectLst/>
              </a:rPr>
              <a:t>laser scan sectors</a:t>
            </a:r>
            <a:endParaRPr lang="en-IN" dirty="0"/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i="0" dirty="0">
                <a:effectLst/>
              </a:rPr>
              <a:t>Adaptive cruise control based on frontal range</a:t>
            </a:r>
          </a:p>
          <a:p>
            <a:pPr lvl="1"/>
            <a:r>
              <a:rPr lang="en-IN" dirty="0"/>
              <a:t>Cross-track error based on mean of left and right sectors</a:t>
            </a:r>
          </a:p>
          <a:p>
            <a:pPr lvl="1"/>
            <a:r>
              <a:rPr lang="en-IN" dirty="0"/>
              <a:t>Safety (inf range, actuation limits)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IN" dirty="0"/>
              <a:t>Different FOV and orientation of laser scan sectors</a:t>
            </a:r>
          </a:p>
          <a:p>
            <a:pPr lvl="1"/>
            <a:r>
              <a:rPr lang="en-IN" i="0" dirty="0">
                <a:effectLst/>
              </a:rPr>
              <a:t>CTE based on min, max, </a:t>
            </a:r>
            <a:r>
              <a:rPr lang="en-IN" i="0" dirty="0">
                <a:solidFill>
                  <a:srgbClr val="F16122"/>
                </a:solidFill>
                <a:effectLst/>
              </a:rPr>
              <a:t>mean</a:t>
            </a:r>
            <a:r>
              <a:rPr lang="en-IN" i="0" dirty="0">
                <a:effectLst/>
              </a:rPr>
              <a:t>, wt. mean of sectors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F38AF0-CCCE-B7A4-B8A5-6D2D391A2AA0}"/>
              </a:ext>
            </a:extLst>
          </p:cNvPr>
          <p:cNvGrpSpPr/>
          <p:nvPr/>
        </p:nvGrpSpPr>
        <p:grpSpPr>
          <a:xfrm rot="8499549">
            <a:off x="7751223" y="3331857"/>
            <a:ext cx="447474" cy="547018"/>
            <a:chOff x="804568" y="-527205"/>
            <a:chExt cx="4600625" cy="562406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7783E3-77E9-B61C-CA71-FFCBCA5D994D}"/>
                </a:ext>
              </a:extLst>
            </p:cNvPr>
            <p:cNvCxnSpPr>
              <a:cxnSpLocks/>
            </p:cNvCxnSpPr>
            <p:nvPr/>
          </p:nvCxnSpPr>
          <p:spPr>
            <a:xfrm rot="13100451">
              <a:off x="1531606" y="-527205"/>
              <a:ext cx="3136955" cy="39662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lowchart: Merge 23">
              <a:extLst>
                <a:ext uri="{FF2B5EF4-FFF2-40B4-BE49-F238E27FC236}">
                  <a16:creationId xmlns:a16="http://schemas.microsoft.com/office/drawing/2014/main" id="{A3394233-64E5-BDD0-FB4B-BD8D3104A568}"/>
                </a:ext>
              </a:extLst>
            </p:cNvPr>
            <p:cNvSpPr/>
            <p:nvPr/>
          </p:nvSpPr>
          <p:spPr>
            <a:xfrm rot="5400000">
              <a:off x="3140120" y="2831784"/>
              <a:ext cx="2225040" cy="2305106"/>
            </a:xfrm>
            <a:prstGeom prst="flowChartMerge">
              <a:avLst/>
            </a:prstGeom>
            <a:solidFill>
              <a:srgbClr val="00B0F0">
                <a:alpha val="50196"/>
              </a:srgb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Merge 24">
              <a:extLst>
                <a:ext uri="{FF2B5EF4-FFF2-40B4-BE49-F238E27FC236}">
                  <a16:creationId xmlns:a16="http://schemas.microsoft.com/office/drawing/2014/main" id="{8CEE4B40-8173-A2FF-D9CE-54A233B5979F}"/>
                </a:ext>
              </a:extLst>
            </p:cNvPr>
            <p:cNvSpPr/>
            <p:nvPr/>
          </p:nvSpPr>
          <p:spPr>
            <a:xfrm rot="16200000">
              <a:off x="844601" y="2831784"/>
              <a:ext cx="2225040" cy="2305106"/>
            </a:xfrm>
            <a:prstGeom prst="flowChartMerge">
              <a:avLst/>
            </a:prstGeom>
            <a:solidFill>
              <a:srgbClr val="92D050">
                <a:alpha val="50196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9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ranging measurement [0]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Left [</a:t>
            </a:r>
            <a:r>
              <a:rPr lang="en-US" i="0" dirty="0">
                <a:solidFill>
                  <a:srgbClr val="00B050"/>
                </a:solidFill>
                <a:effectLst/>
              </a:rPr>
              <a:t>75:105</a:t>
            </a:r>
            <a:r>
              <a:rPr lang="en-IN" i="0" dirty="0">
                <a:solidFill>
                  <a:srgbClr val="00B050"/>
                </a:solidFill>
                <a:effectLst/>
              </a:rPr>
              <a:t>] </a:t>
            </a:r>
            <a:r>
              <a:rPr lang="en-IN" i="0" dirty="0">
                <a:effectLst/>
              </a:rPr>
              <a:t>and </a:t>
            </a:r>
            <a:r>
              <a:rPr lang="en-IN" i="0" dirty="0">
                <a:solidFill>
                  <a:srgbClr val="00B0F0"/>
                </a:solidFill>
                <a:effectLst/>
              </a:rPr>
              <a:t>right [</a:t>
            </a:r>
            <a:r>
              <a:rPr lang="en-US" i="0" dirty="0">
                <a:solidFill>
                  <a:srgbClr val="00B0F0"/>
                </a:solidFill>
                <a:effectLst/>
              </a:rPr>
              <a:t>255:285</a:t>
            </a:r>
            <a:r>
              <a:rPr lang="en-IN" i="0" dirty="0">
                <a:solidFill>
                  <a:srgbClr val="00B0F0"/>
                </a:solidFill>
                <a:effectLst/>
              </a:rPr>
              <a:t>] </a:t>
            </a:r>
            <a:r>
              <a:rPr lang="en-IN" i="0" dirty="0">
                <a:effectLst/>
              </a:rPr>
              <a:t>laser scan sectors</a:t>
            </a:r>
            <a:endParaRPr lang="en-IN" dirty="0"/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i="0" dirty="0">
                <a:effectLst/>
              </a:rPr>
              <a:t>Adaptive cruise control based on frontal range</a:t>
            </a:r>
          </a:p>
          <a:p>
            <a:pPr lvl="1"/>
            <a:r>
              <a:rPr lang="en-IN" dirty="0"/>
              <a:t>Cross-track error based on mean of left and right sectors</a:t>
            </a:r>
          </a:p>
          <a:p>
            <a:pPr lvl="1"/>
            <a:r>
              <a:rPr lang="en-IN" dirty="0"/>
              <a:t>Safety (inf range, actuation limits)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IN" dirty="0"/>
              <a:t>Different FOV and orientation of laser scan sectors</a:t>
            </a:r>
          </a:p>
          <a:p>
            <a:pPr lvl="1"/>
            <a:r>
              <a:rPr lang="en-IN" i="0" dirty="0">
                <a:effectLst/>
              </a:rPr>
              <a:t>CTE based on min, max, </a:t>
            </a:r>
            <a:r>
              <a:rPr lang="en-IN" i="0" dirty="0">
                <a:solidFill>
                  <a:srgbClr val="F16122"/>
                </a:solidFill>
                <a:effectLst/>
              </a:rPr>
              <a:t>mean</a:t>
            </a:r>
            <a:r>
              <a:rPr lang="en-IN" i="0" dirty="0">
                <a:effectLst/>
              </a:rPr>
              <a:t>, wt. mean of sectors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95BCFC-355A-F76C-9B13-4F26CACCCC7A}"/>
              </a:ext>
            </a:extLst>
          </p:cNvPr>
          <p:cNvGrpSpPr/>
          <p:nvPr/>
        </p:nvGrpSpPr>
        <p:grpSpPr>
          <a:xfrm>
            <a:off x="7060878" y="671215"/>
            <a:ext cx="5059841" cy="5579069"/>
            <a:chOff x="5738933" y="376344"/>
            <a:chExt cx="6893315" cy="76006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D5605C-F292-8254-4347-35DE13432CC8}"/>
                </a:ext>
              </a:extLst>
            </p:cNvPr>
            <p:cNvSpPr txBox="1"/>
            <p:nvPr/>
          </p:nvSpPr>
          <p:spPr>
            <a:xfrm>
              <a:off x="8232004" y="5005201"/>
              <a:ext cx="720080" cy="287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EEC86B-353B-CEB4-A1B0-4F109C809D57}"/>
                </a:ext>
              </a:extLst>
            </p:cNvPr>
            <p:cNvSpPr txBox="1"/>
            <p:nvPr/>
          </p:nvSpPr>
          <p:spPr>
            <a:xfrm>
              <a:off x="9933591" y="5008194"/>
              <a:ext cx="720080" cy="287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1" name="Flowchart: Data 10">
              <a:extLst>
                <a:ext uri="{FF2B5EF4-FFF2-40B4-BE49-F238E27FC236}">
                  <a16:creationId xmlns:a16="http://schemas.microsoft.com/office/drawing/2014/main" id="{191CEB91-0BEF-0EA8-EEAE-778C9A076B9E}"/>
                </a:ext>
              </a:extLst>
            </p:cNvPr>
            <p:cNvSpPr/>
            <p:nvPr/>
          </p:nvSpPr>
          <p:spPr>
            <a:xfrm>
              <a:off x="8230150" y="6786671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E7B7451D-2766-B3B2-F1D8-4EAB6189A6C5}"/>
                </a:ext>
              </a:extLst>
            </p:cNvPr>
            <p:cNvSpPr/>
            <p:nvPr/>
          </p:nvSpPr>
          <p:spPr>
            <a:xfrm>
              <a:off x="6565106" y="6786248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Flowchart: Data 13">
              <a:extLst>
                <a:ext uri="{FF2B5EF4-FFF2-40B4-BE49-F238E27FC236}">
                  <a16:creationId xmlns:a16="http://schemas.microsoft.com/office/drawing/2014/main" id="{8FD677E8-ECFB-BFAE-30DC-8CC1C3512CB0}"/>
                </a:ext>
              </a:extLst>
            </p:cNvPr>
            <p:cNvSpPr/>
            <p:nvPr/>
          </p:nvSpPr>
          <p:spPr>
            <a:xfrm>
              <a:off x="6565106" y="6787094"/>
              <a:ext cx="3563224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Publish CMD_VEL =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{LIN_VEL, ANG_VEL}</a:t>
              </a:r>
            </a:p>
          </p:txBody>
        </p:sp>
        <p:sp>
          <p:nvSpPr>
            <p:cNvPr id="19" name="Flowchart: Data 18">
              <a:extLst>
                <a:ext uri="{FF2B5EF4-FFF2-40B4-BE49-F238E27FC236}">
                  <a16:creationId xmlns:a16="http://schemas.microsoft.com/office/drawing/2014/main" id="{7C7C1905-E0E5-AB54-72D0-1680AA7CAD17}"/>
                </a:ext>
              </a:extLst>
            </p:cNvPr>
            <p:cNvSpPr/>
            <p:nvPr/>
          </p:nvSpPr>
          <p:spPr>
            <a:xfrm>
              <a:off x="7403978" y="2642964"/>
              <a:ext cx="1898180" cy="576064"/>
            </a:xfrm>
            <a:prstGeom prst="flowChartInputOutput">
              <a:avLst/>
            </a:prstGeom>
            <a:solidFill>
              <a:srgbClr val="92D050">
                <a:alpha val="50196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Left Sector Mean</a:t>
              </a:r>
            </a:p>
          </p:txBody>
        </p:sp>
        <p:sp>
          <p:nvSpPr>
            <p:cNvPr id="20" name="Flowchart: Data 19">
              <a:extLst>
                <a:ext uri="{FF2B5EF4-FFF2-40B4-BE49-F238E27FC236}">
                  <a16:creationId xmlns:a16="http://schemas.microsoft.com/office/drawing/2014/main" id="{82F594FB-FB0B-2F81-C695-AC45DA99A4E9}"/>
                </a:ext>
              </a:extLst>
            </p:cNvPr>
            <p:cNvSpPr/>
            <p:nvPr/>
          </p:nvSpPr>
          <p:spPr>
            <a:xfrm>
              <a:off x="9069023" y="2642964"/>
              <a:ext cx="1898180" cy="576064"/>
            </a:xfrm>
            <a:prstGeom prst="flowChartInputOutput">
              <a:avLst/>
            </a:prstGeom>
            <a:solidFill>
              <a:srgbClr val="00B0F0">
                <a:alpha val="50196"/>
              </a:srgb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Right Sector Mean</a:t>
              </a:r>
            </a:p>
          </p:txBody>
        </p:sp>
        <p:sp>
          <p:nvSpPr>
            <p:cNvPr id="21" name="Flowchart: Data 20">
              <a:extLst>
                <a:ext uri="{FF2B5EF4-FFF2-40B4-BE49-F238E27FC236}">
                  <a16:creationId xmlns:a16="http://schemas.microsoft.com/office/drawing/2014/main" id="{90E5C11E-DF69-C15E-6D72-E38A142C06C7}"/>
                </a:ext>
              </a:extLst>
            </p:cNvPr>
            <p:cNvSpPr/>
            <p:nvPr/>
          </p:nvSpPr>
          <p:spPr>
            <a:xfrm>
              <a:off x="7403978" y="3433199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22" name="Flowchart: Data 21">
              <a:extLst>
                <a:ext uri="{FF2B5EF4-FFF2-40B4-BE49-F238E27FC236}">
                  <a16:creationId xmlns:a16="http://schemas.microsoft.com/office/drawing/2014/main" id="{22A63358-D388-EC9F-CC1C-A5AFEC5BE596}"/>
                </a:ext>
              </a:extLst>
            </p:cNvPr>
            <p:cNvSpPr/>
            <p:nvPr/>
          </p:nvSpPr>
          <p:spPr>
            <a:xfrm>
              <a:off x="9069023" y="3433199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23" name="Flowchart: Data 22">
              <a:extLst>
                <a:ext uri="{FF2B5EF4-FFF2-40B4-BE49-F238E27FC236}">
                  <a16:creationId xmlns:a16="http://schemas.microsoft.com/office/drawing/2014/main" id="{69E8652A-759C-AF25-1516-AE1EDC08905B}"/>
                </a:ext>
              </a:extLst>
            </p:cNvPr>
            <p:cNvSpPr/>
            <p:nvPr/>
          </p:nvSpPr>
          <p:spPr>
            <a:xfrm>
              <a:off x="7403979" y="3433199"/>
              <a:ext cx="3563224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CTE = LSM - RSM</a:t>
              </a:r>
            </a:p>
          </p:txBody>
        </p:sp>
        <p:sp>
          <p:nvSpPr>
            <p:cNvPr id="24" name="Flowchart: Decision 23">
              <a:extLst>
                <a:ext uri="{FF2B5EF4-FFF2-40B4-BE49-F238E27FC236}">
                  <a16:creationId xmlns:a16="http://schemas.microsoft.com/office/drawing/2014/main" id="{EF74D06F-6A63-0914-E87F-9B1129DB60CC}"/>
                </a:ext>
              </a:extLst>
            </p:cNvPr>
            <p:cNvSpPr/>
            <p:nvPr/>
          </p:nvSpPr>
          <p:spPr>
            <a:xfrm>
              <a:off x="7754051" y="4241778"/>
              <a:ext cx="1198033" cy="843415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CTE is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-inf?</a:t>
              </a:r>
            </a:p>
          </p:txBody>
        </p:sp>
        <p:sp>
          <p:nvSpPr>
            <p:cNvPr id="25" name="Flowchart: Data 24">
              <a:extLst>
                <a:ext uri="{FF2B5EF4-FFF2-40B4-BE49-F238E27FC236}">
                  <a16:creationId xmlns:a16="http://schemas.microsoft.com/office/drawing/2014/main" id="{79C97AAC-0DC1-B0CE-8B74-8B65B10FB0F8}"/>
                </a:ext>
              </a:extLst>
            </p:cNvPr>
            <p:cNvSpPr/>
            <p:nvPr/>
          </p:nvSpPr>
          <p:spPr>
            <a:xfrm>
              <a:off x="5738933" y="2642964"/>
              <a:ext cx="1898180" cy="576064"/>
            </a:xfrm>
            <a:prstGeom prst="flowChartInputOutput">
              <a:avLst/>
            </a:prstGeom>
            <a:solidFill>
              <a:srgbClr val="FF0000">
                <a:alpha val="50196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Front Scan Range</a:t>
              </a:r>
            </a:p>
          </p:txBody>
        </p:sp>
        <p:sp>
          <p:nvSpPr>
            <p:cNvPr id="26" name="Flowchart: Data 25">
              <a:extLst>
                <a:ext uri="{FF2B5EF4-FFF2-40B4-BE49-F238E27FC236}">
                  <a16:creationId xmlns:a16="http://schemas.microsoft.com/office/drawing/2014/main" id="{01BDE33A-3F3C-AE35-3BDC-A33E54236B6F}"/>
                </a:ext>
              </a:extLst>
            </p:cNvPr>
            <p:cNvSpPr/>
            <p:nvPr/>
          </p:nvSpPr>
          <p:spPr>
            <a:xfrm>
              <a:off x="5738933" y="3433199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LIN_VEL =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PID_LON(FSR)</a:t>
              </a:r>
            </a:p>
          </p:txBody>
        </p:sp>
        <p:sp>
          <p:nvSpPr>
            <p:cNvPr id="27" name="Flowchart: Data 26">
              <a:extLst>
                <a:ext uri="{FF2B5EF4-FFF2-40B4-BE49-F238E27FC236}">
                  <a16:creationId xmlns:a16="http://schemas.microsoft.com/office/drawing/2014/main" id="{EDA8F2B3-DED8-396F-3B2D-3EE82BC89CDB}"/>
                </a:ext>
              </a:extLst>
            </p:cNvPr>
            <p:cNvSpPr/>
            <p:nvPr/>
          </p:nvSpPr>
          <p:spPr>
            <a:xfrm>
              <a:off x="5738933" y="6026167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Bound LIN_VEL</a:t>
              </a:r>
            </a:p>
          </p:txBody>
        </p:sp>
        <p:sp>
          <p:nvSpPr>
            <p:cNvPr id="28" name="Flowchart: Data 27">
              <a:extLst>
                <a:ext uri="{FF2B5EF4-FFF2-40B4-BE49-F238E27FC236}">
                  <a16:creationId xmlns:a16="http://schemas.microsoft.com/office/drawing/2014/main" id="{A9322C2F-AB3D-0767-E90B-45BD63DBE2F8}"/>
                </a:ext>
              </a:extLst>
            </p:cNvPr>
            <p:cNvSpPr/>
            <p:nvPr/>
          </p:nvSpPr>
          <p:spPr>
            <a:xfrm>
              <a:off x="7403978" y="5263522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ANG_VEL =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-0.1 rad/s</a:t>
              </a:r>
            </a:p>
          </p:txBody>
        </p:sp>
        <p:sp>
          <p:nvSpPr>
            <p:cNvPr id="29" name="Flowchart: Data 28">
              <a:extLst>
                <a:ext uri="{FF2B5EF4-FFF2-40B4-BE49-F238E27FC236}">
                  <a16:creationId xmlns:a16="http://schemas.microsoft.com/office/drawing/2014/main" id="{BA3E0B9F-67C3-9E81-9037-012D59454A46}"/>
                </a:ext>
              </a:extLst>
            </p:cNvPr>
            <p:cNvSpPr/>
            <p:nvPr/>
          </p:nvSpPr>
          <p:spPr>
            <a:xfrm>
              <a:off x="9069023" y="5266291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ANG_VEL =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0.1 rad/s</a:t>
              </a:r>
            </a:p>
          </p:txBody>
        </p:sp>
        <p:sp>
          <p:nvSpPr>
            <p:cNvPr id="30" name="Flowchart: Decision 29">
              <a:extLst>
                <a:ext uri="{FF2B5EF4-FFF2-40B4-BE49-F238E27FC236}">
                  <a16:creationId xmlns:a16="http://schemas.microsoft.com/office/drawing/2014/main" id="{6891574A-F108-EF89-48B2-ED7BA8092B8A}"/>
                </a:ext>
              </a:extLst>
            </p:cNvPr>
            <p:cNvSpPr/>
            <p:nvPr/>
          </p:nvSpPr>
          <p:spPr>
            <a:xfrm>
              <a:off x="9419096" y="4241778"/>
              <a:ext cx="1198033" cy="843415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CTE is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inf?</a:t>
              </a:r>
            </a:p>
          </p:txBody>
        </p:sp>
        <p:cxnSp>
          <p:nvCxnSpPr>
            <p:cNvPr id="31" name="Straight Arrow Connector 13">
              <a:extLst>
                <a:ext uri="{FF2B5EF4-FFF2-40B4-BE49-F238E27FC236}">
                  <a16:creationId xmlns:a16="http://schemas.microsoft.com/office/drawing/2014/main" id="{5A19242A-37F1-15B1-0855-487A45113BFB}"/>
                </a:ext>
              </a:extLst>
            </p:cNvPr>
            <p:cNvCxnSpPr>
              <a:cxnSpLocks/>
              <a:stCxn id="25" idx="4"/>
              <a:endCxn id="26" idx="1"/>
            </p:cNvCxnSpPr>
            <p:nvPr/>
          </p:nvCxnSpPr>
          <p:spPr>
            <a:xfrm rot="5400000">
              <a:off x="6580938" y="3326113"/>
              <a:ext cx="214171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3">
              <a:extLst>
                <a:ext uri="{FF2B5EF4-FFF2-40B4-BE49-F238E27FC236}">
                  <a16:creationId xmlns:a16="http://schemas.microsoft.com/office/drawing/2014/main" id="{D2D5A2EE-DA86-E4F1-37E7-ACE69B9D2F44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 rot="5400000">
              <a:off x="8244907" y="3327189"/>
              <a:ext cx="216322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3">
              <a:extLst>
                <a:ext uri="{FF2B5EF4-FFF2-40B4-BE49-F238E27FC236}">
                  <a16:creationId xmlns:a16="http://schemas.microsoft.com/office/drawing/2014/main" id="{7851C85A-05FA-F7E1-3ADE-429CC972E99F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rot="5400000">
              <a:off x="9913127" y="3324014"/>
              <a:ext cx="209972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13">
              <a:extLst>
                <a:ext uri="{FF2B5EF4-FFF2-40B4-BE49-F238E27FC236}">
                  <a16:creationId xmlns:a16="http://schemas.microsoft.com/office/drawing/2014/main" id="{2F645361-5A1C-3EB9-A02E-07643AD23E97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rot="16200000" flipH="1">
              <a:off x="8236809" y="4125519"/>
              <a:ext cx="232516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13">
              <a:extLst>
                <a:ext uri="{FF2B5EF4-FFF2-40B4-BE49-F238E27FC236}">
                  <a16:creationId xmlns:a16="http://schemas.microsoft.com/office/drawing/2014/main" id="{83044CCD-B10F-348E-902A-9C9CB87581BE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rot="16200000" flipH="1">
              <a:off x="9901855" y="4125519"/>
              <a:ext cx="23251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13">
              <a:extLst>
                <a:ext uri="{FF2B5EF4-FFF2-40B4-BE49-F238E27FC236}">
                  <a16:creationId xmlns:a16="http://schemas.microsoft.com/office/drawing/2014/main" id="{6CDC43A2-5036-9D4D-33A6-AE946AC4B9A7}"/>
                </a:ext>
              </a:extLst>
            </p:cNvPr>
            <p:cNvCxnSpPr>
              <a:cxnSpLocks/>
              <a:stCxn id="24" idx="2"/>
              <a:endCxn id="28" idx="1"/>
            </p:cNvCxnSpPr>
            <p:nvPr/>
          </p:nvCxnSpPr>
          <p:spPr>
            <a:xfrm rot="5400000">
              <a:off x="8263904" y="5174357"/>
              <a:ext cx="178329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13">
              <a:extLst>
                <a:ext uri="{FF2B5EF4-FFF2-40B4-BE49-F238E27FC236}">
                  <a16:creationId xmlns:a16="http://schemas.microsoft.com/office/drawing/2014/main" id="{749371E0-1D1D-0517-473D-08610780737F}"/>
                </a:ext>
              </a:extLst>
            </p:cNvPr>
            <p:cNvCxnSpPr>
              <a:cxnSpLocks/>
              <a:stCxn id="30" idx="2"/>
              <a:endCxn id="29" idx="1"/>
            </p:cNvCxnSpPr>
            <p:nvPr/>
          </p:nvCxnSpPr>
          <p:spPr>
            <a:xfrm rot="5400000">
              <a:off x="9927564" y="5175742"/>
              <a:ext cx="181098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13">
              <a:extLst>
                <a:ext uri="{FF2B5EF4-FFF2-40B4-BE49-F238E27FC236}">
                  <a16:creationId xmlns:a16="http://schemas.microsoft.com/office/drawing/2014/main" id="{AD8FD900-DC61-6B2D-FF5D-5B7A067BCD67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>
              <a:off x="8952084" y="4663486"/>
              <a:ext cx="467012" cy="12700"/>
            </a:xfrm>
            <a:prstGeom prst="bentConnector3">
              <a:avLst>
                <a:gd name="adj1" fmla="val 10656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13">
              <a:extLst>
                <a:ext uri="{FF2B5EF4-FFF2-40B4-BE49-F238E27FC236}">
                  <a16:creationId xmlns:a16="http://schemas.microsoft.com/office/drawing/2014/main" id="{528AED68-6F8C-35AA-D83B-45D8B6E6B7D5}"/>
                </a:ext>
              </a:extLst>
            </p:cNvPr>
            <p:cNvCxnSpPr>
              <a:cxnSpLocks/>
              <a:stCxn id="30" idx="3"/>
              <a:endCxn id="51" idx="1"/>
            </p:cNvCxnSpPr>
            <p:nvPr/>
          </p:nvCxnSpPr>
          <p:spPr>
            <a:xfrm>
              <a:off x="10617129" y="4663486"/>
              <a:ext cx="1066029" cy="606386"/>
            </a:xfrm>
            <a:prstGeom prst="bentConnector2">
              <a:avLst/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75E711-7608-B092-67E7-415C9E44B741}"/>
                </a:ext>
              </a:extLst>
            </p:cNvPr>
            <p:cNvSpPr txBox="1"/>
            <p:nvPr/>
          </p:nvSpPr>
          <p:spPr>
            <a:xfrm>
              <a:off x="8828975" y="4367040"/>
              <a:ext cx="720080" cy="287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F67BE3-2547-D3DC-8832-CEE9C8E8B6A1}"/>
                </a:ext>
              </a:extLst>
            </p:cNvPr>
            <p:cNvSpPr txBox="1"/>
            <p:nvPr/>
          </p:nvSpPr>
          <p:spPr>
            <a:xfrm>
              <a:off x="10790103" y="4362608"/>
              <a:ext cx="720080" cy="287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42" name="Flowchart: Data 41">
              <a:extLst>
                <a:ext uri="{FF2B5EF4-FFF2-40B4-BE49-F238E27FC236}">
                  <a16:creationId xmlns:a16="http://schemas.microsoft.com/office/drawing/2014/main" id="{1B7791AF-ADD6-1829-5A3C-7C585DC5BC0A}"/>
                </a:ext>
              </a:extLst>
            </p:cNvPr>
            <p:cNvSpPr/>
            <p:nvPr/>
          </p:nvSpPr>
          <p:spPr>
            <a:xfrm>
              <a:off x="7403978" y="967648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Initialize</a:t>
              </a:r>
            </a:p>
          </p:txBody>
        </p:sp>
        <p:sp>
          <p:nvSpPr>
            <p:cNvPr id="43" name="Flowchart: Terminator 42">
              <a:extLst>
                <a:ext uri="{FF2B5EF4-FFF2-40B4-BE49-F238E27FC236}">
                  <a16:creationId xmlns:a16="http://schemas.microsoft.com/office/drawing/2014/main" id="{F56E545C-1153-8769-BF86-4E115D5664E0}"/>
                </a:ext>
              </a:extLst>
            </p:cNvPr>
            <p:cNvSpPr/>
            <p:nvPr/>
          </p:nvSpPr>
          <p:spPr>
            <a:xfrm>
              <a:off x="7596984" y="376344"/>
              <a:ext cx="1512168" cy="432048"/>
            </a:xfrm>
            <a:prstGeom prst="flowChartTerminator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START</a:t>
              </a:r>
            </a:p>
          </p:txBody>
        </p:sp>
        <p:cxnSp>
          <p:nvCxnSpPr>
            <p:cNvPr id="44" name="Straight Arrow Connector 13">
              <a:extLst>
                <a:ext uri="{FF2B5EF4-FFF2-40B4-BE49-F238E27FC236}">
                  <a16:creationId xmlns:a16="http://schemas.microsoft.com/office/drawing/2014/main" id="{497F76D1-8203-C92F-796F-E71BEB5B1EC9}"/>
                </a:ext>
              </a:extLst>
            </p:cNvPr>
            <p:cNvCxnSpPr>
              <a:cxnSpLocks/>
              <a:stCxn id="43" idx="2"/>
              <a:endCxn id="42" idx="1"/>
            </p:cNvCxnSpPr>
            <p:nvPr/>
          </p:nvCxnSpPr>
          <p:spPr>
            <a:xfrm rot="5400000">
              <a:off x="8273440" y="888020"/>
              <a:ext cx="159256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13">
              <a:extLst>
                <a:ext uri="{FF2B5EF4-FFF2-40B4-BE49-F238E27FC236}">
                  <a16:creationId xmlns:a16="http://schemas.microsoft.com/office/drawing/2014/main" id="{39CB58D2-70F3-5F16-2E65-454043BD9A26}"/>
                </a:ext>
              </a:extLst>
            </p:cNvPr>
            <p:cNvCxnSpPr>
              <a:cxnSpLocks/>
              <a:stCxn id="42" idx="4"/>
              <a:endCxn id="46" idx="1"/>
            </p:cNvCxnSpPr>
            <p:nvPr/>
          </p:nvCxnSpPr>
          <p:spPr>
            <a:xfrm rot="5400000">
              <a:off x="8266667" y="1630113"/>
              <a:ext cx="172802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Data 45">
              <a:extLst>
                <a:ext uri="{FF2B5EF4-FFF2-40B4-BE49-F238E27FC236}">
                  <a16:creationId xmlns:a16="http://schemas.microsoft.com/office/drawing/2014/main" id="{8D9247A4-989E-15BB-8316-7606ECF84108}"/>
                </a:ext>
              </a:extLst>
            </p:cNvPr>
            <p:cNvSpPr/>
            <p:nvPr/>
          </p:nvSpPr>
          <p:spPr>
            <a:xfrm>
              <a:off x="7403978" y="1716514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Subscribe Laser Scan</a:t>
              </a:r>
            </a:p>
          </p:txBody>
        </p:sp>
        <p:cxnSp>
          <p:nvCxnSpPr>
            <p:cNvPr id="47" name="Straight Arrow Connector 13">
              <a:extLst>
                <a:ext uri="{FF2B5EF4-FFF2-40B4-BE49-F238E27FC236}">
                  <a16:creationId xmlns:a16="http://schemas.microsoft.com/office/drawing/2014/main" id="{F582B9D8-F709-3816-9520-826F27AA09E0}"/>
                </a:ext>
              </a:extLst>
            </p:cNvPr>
            <p:cNvCxnSpPr>
              <a:cxnSpLocks/>
              <a:stCxn id="46" idx="4"/>
              <a:endCxn id="19" idx="1"/>
            </p:cNvCxnSpPr>
            <p:nvPr/>
          </p:nvCxnSpPr>
          <p:spPr>
            <a:xfrm rot="5400000">
              <a:off x="8177875" y="2467771"/>
              <a:ext cx="350386" cy="12700"/>
            </a:xfrm>
            <a:prstGeom prst="bentConnector3">
              <a:avLst>
                <a:gd name="adj1" fmla="val 10219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3">
              <a:extLst>
                <a:ext uri="{FF2B5EF4-FFF2-40B4-BE49-F238E27FC236}">
                  <a16:creationId xmlns:a16="http://schemas.microsoft.com/office/drawing/2014/main" id="{55DC28C3-3091-351F-AC67-F1B4A52F26F3}"/>
                </a:ext>
              </a:extLst>
            </p:cNvPr>
            <p:cNvCxnSpPr>
              <a:cxnSpLocks/>
              <a:stCxn id="46" idx="4"/>
              <a:endCxn id="20" idx="1"/>
            </p:cNvCxnSpPr>
            <p:nvPr/>
          </p:nvCxnSpPr>
          <p:spPr>
            <a:xfrm rot="16200000" flipH="1">
              <a:off x="9010397" y="1635248"/>
              <a:ext cx="350386" cy="1665045"/>
            </a:xfrm>
            <a:prstGeom prst="bentConnector3">
              <a:avLst>
                <a:gd name="adj1" fmla="val 3840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3">
              <a:extLst>
                <a:ext uri="{FF2B5EF4-FFF2-40B4-BE49-F238E27FC236}">
                  <a16:creationId xmlns:a16="http://schemas.microsoft.com/office/drawing/2014/main" id="{9194F096-772E-A434-2E16-055D8490CF39}"/>
                </a:ext>
              </a:extLst>
            </p:cNvPr>
            <p:cNvCxnSpPr>
              <a:cxnSpLocks/>
              <a:stCxn id="46" idx="4"/>
              <a:endCxn id="25" idx="1"/>
            </p:cNvCxnSpPr>
            <p:nvPr/>
          </p:nvCxnSpPr>
          <p:spPr>
            <a:xfrm rot="5400000">
              <a:off x="7345353" y="1635249"/>
              <a:ext cx="350386" cy="1665045"/>
            </a:xfrm>
            <a:prstGeom prst="bentConnector3">
              <a:avLst>
                <a:gd name="adj1" fmla="val 3840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lowchart: Data 49">
              <a:extLst>
                <a:ext uri="{FF2B5EF4-FFF2-40B4-BE49-F238E27FC236}">
                  <a16:creationId xmlns:a16="http://schemas.microsoft.com/office/drawing/2014/main" id="{C789825C-3BA5-ADD7-F3D0-DBBC56CF9C73}"/>
                </a:ext>
              </a:extLst>
            </p:cNvPr>
            <p:cNvSpPr/>
            <p:nvPr/>
          </p:nvSpPr>
          <p:spPr>
            <a:xfrm>
              <a:off x="7410328" y="6032517"/>
              <a:ext cx="522192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Bound ANG_VEL</a:t>
              </a:r>
            </a:p>
          </p:txBody>
        </p:sp>
        <p:sp>
          <p:nvSpPr>
            <p:cNvPr id="51" name="Flowchart: Data 50">
              <a:extLst>
                <a:ext uri="{FF2B5EF4-FFF2-40B4-BE49-F238E27FC236}">
                  <a16:creationId xmlns:a16="http://schemas.microsoft.com/office/drawing/2014/main" id="{E9D7058B-DA3F-5DCB-F026-66594A36D307}"/>
                </a:ext>
              </a:extLst>
            </p:cNvPr>
            <p:cNvSpPr/>
            <p:nvPr/>
          </p:nvSpPr>
          <p:spPr>
            <a:xfrm>
              <a:off x="10734068" y="5269872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ANG_VEL =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PID_LAT(CTE)</a:t>
              </a:r>
            </a:p>
          </p:txBody>
        </p:sp>
        <p:sp>
          <p:nvSpPr>
            <p:cNvPr id="52" name="Flowchart: Data 51">
              <a:extLst>
                <a:ext uri="{FF2B5EF4-FFF2-40B4-BE49-F238E27FC236}">
                  <a16:creationId xmlns:a16="http://schemas.microsoft.com/office/drawing/2014/main" id="{0746A86E-FA7B-27AE-A409-F6997DE114B7}"/>
                </a:ext>
              </a:extLst>
            </p:cNvPr>
            <p:cNvSpPr/>
            <p:nvPr/>
          </p:nvSpPr>
          <p:spPr>
            <a:xfrm>
              <a:off x="7410328" y="6032940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174561FA-78FA-EE87-07EB-31954392C88A}"/>
                </a:ext>
              </a:extLst>
            </p:cNvPr>
            <p:cNvSpPr/>
            <p:nvPr/>
          </p:nvSpPr>
          <p:spPr>
            <a:xfrm>
              <a:off x="10734068" y="6032940"/>
              <a:ext cx="1898180" cy="576064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Arrow Connector 13">
              <a:extLst>
                <a:ext uri="{FF2B5EF4-FFF2-40B4-BE49-F238E27FC236}">
                  <a16:creationId xmlns:a16="http://schemas.microsoft.com/office/drawing/2014/main" id="{D8F79087-5679-D543-B535-4346EA926ABB}"/>
                </a:ext>
              </a:extLst>
            </p:cNvPr>
            <p:cNvCxnSpPr>
              <a:cxnSpLocks/>
              <a:stCxn id="28" idx="4"/>
              <a:endCxn id="52" idx="1"/>
            </p:cNvCxnSpPr>
            <p:nvPr/>
          </p:nvCxnSpPr>
          <p:spPr>
            <a:xfrm rot="16200000" flipH="1">
              <a:off x="8259566" y="5933088"/>
              <a:ext cx="193354" cy="635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13">
              <a:extLst>
                <a:ext uri="{FF2B5EF4-FFF2-40B4-BE49-F238E27FC236}">
                  <a16:creationId xmlns:a16="http://schemas.microsoft.com/office/drawing/2014/main" id="{CA647A91-793D-3991-4ED2-18BD9957EE04}"/>
                </a:ext>
              </a:extLst>
            </p:cNvPr>
            <p:cNvCxnSpPr>
              <a:cxnSpLocks/>
              <a:stCxn id="29" idx="4"/>
              <a:endCxn id="50" idx="1"/>
            </p:cNvCxnSpPr>
            <p:nvPr/>
          </p:nvCxnSpPr>
          <p:spPr>
            <a:xfrm rot="16200000" flipH="1">
              <a:off x="9924619" y="5935848"/>
              <a:ext cx="190162" cy="317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13">
              <a:extLst>
                <a:ext uri="{FF2B5EF4-FFF2-40B4-BE49-F238E27FC236}">
                  <a16:creationId xmlns:a16="http://schemas.microsoft.com/office/drawing/2014/main" id="{132706C8-45DD-583D-D1B0-CBADBF47CCE3}"/>
                </a:ext>
              </a:extLst>
            </p:cNvPr>
            <p:cNvCxnSpPr>
              <a:cxnSpLocks/>
              <a:stCxn id="51" idx="4"/>
              <a:endCxn id="53" idx="1"/>
            </p:cNvCxnSpPr>
            <p:nvPr/>
          </p:nvCxnSpPr>
          <p:spPr>
            <a:xfrm rot="5400000">
              <a:off x="11589656" y="5939438"/>
              <a:ext cx="187004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13">
              <a:extLst>
                <a:ext uri="{FF2B5EF4-FFF2-40B4-BE49-F238E27FC236}">
                  <a16:creationId xmlns:a16="http://schemas.microsoft.com/office/drawing/2014/main" id="{10D51BFA-DCDF-A593-CD29-BE7D2AF48395}"/>
                </a:ext>
              </a:extLst>
            </p:cNvPr>
            <p:cNvCxnSpPr>
              <a:cxnSpLocks/>
              <a:stCxn id="26" idx="4"/>
              <a:endCxn id="27" idx="1"/>
            </p:cNvCxnSpPr>
            <p:nvPr/>
          </p:nvCxnSpPr>
          <p:spPr>
            <a:xfrm rot="5400000">
              <a:off x="5679571" y="5017715"/>
              <a:ext cx="2016904" cy="12700"/>
            </a:xfrm>
            <a:prstGeom prst="bentConnector3">
              <a:avLst>
                <a:gd name="adj1" fmla="val 10406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13">
              <a:extLst>
                <a:ext uri="{FF2B5EF4-FFF2-40B4-BE49-F238E27FC236}">
                  <a16:creationId xmlns:a16="http://schemas.microsoft.com/office/drawing/2014/main" id="{AAADEFFA-A267-4C8B-B289-DC55FC600498}"/>
                </a:ext>
              </a:extLst>
            </p:cNvPr>
            <p:cNvCxnSpPr>
              <a:cxnSpLocks/>
              <a:stCxn id="52" idx="4"/>
              <a:endCxn id="14" idx="1"/>
            </p:cNvCxnSpPr>
            <p:nvPr/>
          </p:nvCxnSpPr>
          <p:spPr>
            <a:xfrm rot="5400000">
              <a:off x="8264023" y="6691699"/>
              <a:ext cx="178090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FC800910-AE45-261B-C187-AC5BB88287A4}"/>
                </a:ext>
              </a:extLst>
            </p:cNvPr>
            <p:cNvSpPr/>
            <p:nvPr/>
          </p:nvSpPr>
          <p:spPr>
            <a:xfrm>
              <a:off x="7596984" y="7544985"/>
              <a:ext cx="1512168" cy="432048"/>
            </a:xfrm>
            <a:prstGeom prst="flowChartTerminator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END</a:t>
              </a:r>
            </a:p>
          </p:txBody>
        </p:sp>
        <p:cxnSp>
          <p:nvCxnSpPr>
            <p:cNvPr id="60" name="Straight Arrow Connector 13">
              <a:extLst>
                <a:ext uri="{FF2B5EF4-FFF2-40B4-BE49-F238E27FC236}">
                  <a16:creationId xmlns:a16="http://schemas.microsoft.com/office/drawing/2014/main" id="{ADA42789-047B-29B2-2195-2262BAD4D8BA}"/>
                </a:ext>
              </a:extLst>
            </p:cNvPr>
            <p:cNvCxnSpPr>
              <a:cxnSpLocks/>
              <a:stCxn id="14" idx="4"/>
              <a:endCxn id="59" idx="0"/>
            </p:cNvCxnSpPr>
            <p:nvPr/>
          </p:nvCxnSpPr>
          <p:spPr>
            <a:xfrm rot="16200000" flipH="1">
              <a:off x="8258980" y="7450896"/>
              <a:ext cx="181827" cy="635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13">
            <a:extLst>
              <a:ext uri="{FF2B5EF4-FFF2-40B4-BE49-F238E27FC236}">
                <a16:creationId xmlns:a16="http://schemas.microsoft.com/office/drawing/2014/main" id="{C932CD0F-017A-3173-1ACC-CAD90E28FF0F}"/>
              </a:ext>
            </a:extLst>
          </p:cNvPr>
          <p:cNvCxnSpPr>
            <a:cxnSpLocks/>
            <a:stCxn id="27" idx="3"/>
            <a:endCxn id="12" idx="2"/>
          </p:cNvCxnSpPr>
          <p:nvPr/>
        </p:nvCxnSpPr>
        <p:spPr>
          <a:xfrm rot="16200000" flipH="1">
            <a:off x="7539172" y="5320177"/>
            <a:ext cx="346495" cy="188438"/>
          </a:xfrm>
          <a:prstGeom prst="bentConnector2">
            <a:avLst/>
          </a:prstGeom>
          <a:ln w="28575">
            <a:solidFill>
              <a:srgbClr val="7474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6</a:t>
            </a:fld>
            <a:endParaRPr lang="en-US"/>
          </a:p>
        </p:txBody>
      </p:sp>
      <p:pic>
        <p:nvPicPr>
          <p:cNvPr id="10" name="wall_following_sim">
            <a:hlinkClick r:id="" action="ppaction://media"/>
            <a:extLst>
              <a:ext uri="{FF2B5EF4-FFF2-40B4-BE49-F238E27FC236}">
                <a16:creationId xmlns:a16="http://schemas.microsoft.com/office/drawing/2014/main" id="{279AF351-CEBA-1141-531F-FF8890871A96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5015" y="2514600"/>
            <a:ext cx="3657600" cy="2057198"/>
          </a:xfrm>
          <a:prstGeom prst="rect">
            <a:avLst/>
          </a:prstGeom>
        </p:spPr>
      </p:pic>
      <p:pic>
        <p:nvPicPr>
          <p:cNvPr id="13" name="wall_following_real_robot">
            <a:hlinkClick r:id="" action="ppaction://media"/>
            <a:extLst>
              <a:ext uri="{FF2B5EF4-FFF2-40B4-BE49-F238E27FC236}">
                <a16:creationId xmlns:a16="http://schemas.microsoft.com/office/drawing/2014/main" id="{C4520555-9FE9-F1B6-B54B-AB4E14B1D2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199" y="2514600"/>
            <a:ext cx="3657600" cy="2057803"/>
          </a:xfrm>
          <a:prstGeom prst="rect">
            <a:avLst/>
          </a:prstGeom>
        </p:spPr>
      </p:pic>
      <p:pic>
        <p:nvPicPr>
          <p:cNvPr id="14" name="wall_following_real_rviz">
            <a:hlinkClick r:id="" action="ppaction://media"/>
            <a:extLst>
              <a:ext uri="{FF2B5EF4-FFF2-40B4-BE49-F238E27FC236}">
                <a16:creationId xmlns:a16="http://schemas.microsoft.com/office/drawing/2014/main" id="{E27CB4A4-85BD-910D-8E31-6CAE7B8798E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89383" y="2514600"/>
            <a:ext cx="3657600" cy="2057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>
            <a:off x="1535659" y="469900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69CF7-DA85-1C61-85D4-4A045E6EE682}"/>
              </a:ext>
            </a:extLst>
          </p:cNvPr>
          <p:cNvSpPr txBox="1"/>
          <p:nvPr/>
        </p:nvSpPr>
        <p:spPr>
          <a:xfrm>
            <a:off x="5467173" y="4699000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TurtleBot3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>
            <a:off x="9605197" y="469900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Remote PC</a:t>
            </a:r>
          </a:p>
        </p:txBody>
      </p:sp>
    </p:spTree>
    <p:extLst>
      <p:ext uri="{BB962C8B-B14F-4D97-AF65-F5344CB8AC3E}">
        <p14:creationId xmlns:p14="http://schemas.microsoft.com/office/powerpoint/2010/main" val="24619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0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09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307200f-adf2-4dbb-94fd-dcc73869c24f"/>
    <ds:schemaRef ds:uri="681e0752-7327-43ef-af71-087853e23a2f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391</Words>
  <Application>Microsoft Office PowerPoint</Application>
  <PresentationFormat>Widescreen</PresentationFormat>
  <Paragraphs>93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AuE-8230 Autonomy: Science and Systems</vt:lpstr>
      <vt:lpstr>Task 1</vt:lpstr>
      <vt:lpstr>Approach</vt:lpstr>
      <vt:lpstr>Approach</vt:lpstr>
      <vt:lpstr>Approach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207</cp:revision>
  <dcterms:created xsi:type="dcterms:W3CDTF">2020-04-29T07:35:04Z</dcterms:created>
  <dcterms:modified xsi:type="dcterms:W3CDTF">2023-05-04T17:33:14Z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